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8" r:id="rId6"/>
    <p:sldId id="260" r:id="rId7"/>
    <p:sldId id="269" r:id="rId8"/>
    <p:sldId id="261" r:id="rId9"/>
    <p:sldId id="270" r:id="rId10"/>
    <p:sldId id="262" r:id="rId11"/>
    <p:sldId id="264" r:id="rId12"/>
    <p:sldId id="271" r:id="rId13"/>
    <p:sldId id="263" r:id="rId14"/>
    <p:sldId id="265" r:id="rId15"/>
    <p:sldId id="266" r:id="rId16"/>
    <p:sldId id="267"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p:scale>
          <a:sx n="96" d="100"/>
          <a:sy n="96" d="100"/>
        </p:scale>
        <p:origin x="-9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0B0552-2DA1-41E7-9973-5399C152744A}" type="doc">
      <dgm:prSet loTypeId="urn:microsoft.com/office/officeart/2005/8/layout/process3" loCatId="process" qsTypeId="urn:microsoft.com/office/officeart/2005/8/quickstyle/simple1" qsCatId="simple" csTypeId="urn:microsoft.com/office/officeart/2005/8/colors/colorful3" csCatId="colorful" phldr="1"/>
      <dgm:spPr/>
      <dgm:t>
        <a:bodyPr/>
        <a:lstStyle/>
        <a:p>
          <a:endParaRPr lang="en-US"/>
        </a:p>
      </dgm:t>
    </dgm:pt>
    <dgm:pt modelId="{5B166034-B3A2-4941-B6C5-405C3B0C3BFB}">
      <dgm:prSet phldrT="[Text]"/>
      <dgm:spPr/>
      <dgm:t>
        <a:bodyPr/>
        <a:lstStyle/>
        <a:p>
          <a:r>
            <a:rPr lang="en-US" dirty="0" smtClean="0"/>
            <a:t>How it builds resonance</a:t>
          </a:r>
          <a:endParaRPr lang="en-US" dirty="0"/>
        </a:p>
      </dgm:t>
    </dgm:pt>
    <dgm:pt modelId="{5D4C12BF-A477-410F-A09E-5195F90EB171}" type="parTrans" cxnId="{310705FF-E44B-4AF4-8B69-E686ECE7FE66}">
      <dgm:prSet/>
      <dgm:spPr/>
      <dgm:t>
        <a:bodyPr/>
        <a:lstStyle/>
        <a:p>
          <a:endParaRPr lang="en-US"/>
        </a:p>
      </dgm:t>
    </dgm:pt>
    <dgm:pt modelId="{9BB943E9-B68A-4F09-9257-4D663733188B}" type="sibTrans" cxnId="{310705FF-E44B-4AF4-8B69-E686ECE7FE66}">
      <dgm:prSet/>
      <dgm:spPr/>
      <dgm:t>
        <a:bodyPr/>
        <a:lstStyle/>
        <a:p>
          <a:endParaRPr lang="en-US"/>
        </a:p>
      </dgm:t>
    </dgm:pt>
    <dgm:pt modelId="{FB8A00BD-9743-4799-93BC-197920912CAD}">
      <dgm:prSet phldrT="[Text]"/>
      <dgm:spPr/>
      <dgm:t>
        <a:bodyPr/>
        <a:lstStyle/>
        <a:p>
          <a:r>
            <a:rPr lang="en-US" dirty="0" smtClean="0"/>
            <a:t>Creates harmony by connecting people to each other </a:t>
          </a:r>
          <a:endParaRPr lang="en-US" dirty="0"/>
        </a:p>
      </dgm:t>
    </dgm:pt>
    <dgm:pt modelId="{DA32EBE0-D1AA-4829-A119-26E58533F986}" type="parTrans" cxnId="{A2830F03-BBDA-4C7A-A8BA-CE22AAEF41AC}">
      <dgm:prSet/>
      <dgm:spPr/>
      <dgm:t>
        <a:bodyPr/>
        <a:lstStyle/>
        <a:p>
          <a:endParaRPr lang="en-US"/>
        </a:p>
      </dgm:t>
    </dgm:pt>
    <dgm:pt modelId="{D8B05451-CBAD-48FA-8C02-A8837AA0D8A8}" type="sibTrans" cxnId="{A2830F03-BBDA-4C7A-A8BA-CE22AAEF41AC}">
      <dgm:prSet/>
      <dgm:spPr/>
      <dgm:t>
        <a:bodyPr/>
        <a:lstStyle/>
        <a:p>
          <a:endParaRPr lang="en-US"/>
        </a:p>
      </dgm:t>
    </dgm:pt>
    <dgm:pt modelId="{F0A7CB7A-5279-4C5E-8FB1-964D4EDEDFEA}">
      <dgm:prSet phldrT="[Text]"/>
      <dgm:spPr/>
      <dgm:t>
        <a:bodyPr/>
        <a:lstStyle/>
        <a:p>
          <a:r>
            <a:rPr lang="en-US" dirty="0" smtClean="0"/>
            <a:t>Impact on Climate	</a:t>
          </a:r>
          <a:endParaRPr lang="en-US" dirty="0"/>
        </a:p>
      </dgm:t>
    </dgm:pt>
    <dgm:pt modelId="{6896CA31-DA6F-42F1-8989-18D9301735F7}" type="parTrans" cxnId="{3DBCDAFE-4B5B-4954-A294-469C5DAB3444}">
      <dgm:prSet/>
      <dgm:spPr/>
      <dgm:t>
        <a:bodyPr/>
        <a:lstStyle/>
        <a:p>
          <a:endParaRPr lang="en-US"/>
        </a:p>
      </dgm:t>
    </dgm:pt>
    <dgm:pt modelId="{7538BC13-A488-43F4-B612-37E5997D0F2B}" type="sibTrans" cxnId="{3DBCDAFE-4B5B-4954-A294-469C5DAB3444}">
      <dgm:prSet/>
      <dgm:spPr/>
      <dgm:t>
        <a:bodyPr/>
        <a:lstStyle/>
        <a:p>
          <a:endParaRPr lang="en-US"/>
        </a:p>
      </dgm:t>
    </dgm:pt>
    <dgm:pt modelId="{EFE091C3-07C0-4D49-AB3A-D4D1149C7BB9}">
      <dgm:prSet phldrT="[Text]"/>
      <dgm:spPr/>
      <dgm:t>
        <a:bodyPr/>
        <a:lstStyle/>
        <a:p>
          <a:r>
            <a:rPr lang="en-US" dirty="0" smtClean="0"/>
            <a:t>Positive</a:t>
          </a:r>
          <a:endParaRPr lang="en-US" dirty="0"/>
        </a:p>
      </dgm:t>
    </dgm:pt>
    <dgm:pt modelId="{D1680CBD-5D06-442B-A5DD-2789447CF5BC}" type="parTrans" cxnId="{F7B6A334-99BE-4E89-8655-F25131CF71F1}">
      <dgm:prSet/>
      <dgm:spPr/>
      <dgm:t>
        <a:bodyPr/>
        <a:lstStyle/>
        <a:p>
          <a:endParaRPr lang="en-US"/>
        </a:p>
      </dgm:t>
    </dgm:pt>
    <dgm:pt modelId="{36AF2063-DEDE-476F-A954-5E5A63645949}" type="sibTrans" cxnId="{F7B6A334-99BE-4E89-8655-F25131CF71F1}">
      <dgm:prSet/>
      <dgm:spPr/>
      <dgm:t>
        <a:bodyPr/>
        <a:lstStyle/>
        <a:p>
          <a:endParaRPr lang="en-US"/>
        </a:p>
      </dgm:t>
    </dgm:pt>
    <dgm:pt modelId="{C4A2E13C-728F-47CC-9592-E8EB1F1E0C79}">
      <dgm:prSet phldrT="[Text]"/>
      <dgm:spPr/>
      <dgm:t>
        <a:bodyPr/>
        <a:lstStyle/>
        <a:p>
          <a:r>
            <a:rPr lang="en-US" dirty="0" smtClean="0"/>
            <a:t>When Appropriate</a:t>
          </a:r>
          <a:endParaRPr lang="en-US" dirty="0"/>
        </a:p>
      </dgm:t>
    </dgm:pt>
    <dgm:pt modelId="{2B6D755E-04C8-4123-9EF8-47F79400A835}" type="parTrans" cxnId="{46D20C1B-FBAA-4C35-A07D-9D795D452A85}">
      <dgm:prSet/>
      <dgm:spPr/>
      <dgm:t>
        <a:bodyPr/>
        <a:lstStyle/>
        <a:p>
          <a:endParaRPr lang="en-US"/>
        </a:p>
      </dgm:t>
    </dgm:pt>
    <dgm:pt modelId="{B8283115-473B-42FB-BE70-3A088EADEE55}" type="sibTrans" cxnId="{46D20C1B-FBAA-4C35-A07D-9D795D452A85}">
      <dgm:prSet/>
      <dgm:spPr/>
      <dgm:t>
        <a:bodyPr/>
        <a:lstStyle/>
        <a:p>
          <a:endParaRPr lang="en-US"/>
        </a:p>
      </dgm:t>
    </dgm:pt>
    <dgm:pt modelId="{70E640CB-3444-46F4-B0D7-F9EF3505968B}">
      <dgm:prSet phldrT="[Text]"/>
      <dgm:spPr/>
      <dgm:t>
        <a:bodyPr/>
        <a:lstStyle/>
        <a:p>
          <a:r>
            <a:rPr lang="en-US" dirty="0" smtClean="0"/>
            <a:t>To heal rifts in a team, motivate during stressful times, or strengthen connection.  </a:t>
          </a:r>
          <a:endParaRPr lang="en-US" dirty="0"/>
        </a:p>
      </dgm:t>
    </dgm:pt>
    <dgm:pt modelId="{6EF1E8B4-6234-401D-81FB-7C2D4247FD3D}" type="parTrans" cxnId="{2A74CC71-D8EF-4AAC-9BFD-D3CAF635EAE3}">
      <dgm:prSet/>
      <dgm:spPr/>
      <dgm:t>
        <a:bodyPr/>
        <a:lstStyle/>
        <a:p>
          <a:endParaRPr lang="en-US"/>
        </a:p>
      </dgm:t>
    </dgm:pt>
    <dgm:pt modelId="{6A425308-9674-497C-996A-E98CFCDFB738}" type="sibTrans" cxnId="{2A74CC71-D8EF-4AAC-9BFD-D3CAF635EAE3}">
      <dgm:prSet/>
      <dgm:spPr/>
      <dgm:t>
        <a:bodyPr/>
        <a:lstStyle/>
        <a:p>
          <a:endParaRPr lang="en-US"/>
        </a:p>
      </dgm:t>
    </dgm:pt>
    <dgm:pt modelId="{516B3A6B-FFE1-4A53-B082-09F85E2AA3E6}" type="pres">
      <dgm:prSet presAssocID="{EC0B0552-2DA1-41E7-9973-5399C152744A}" presName="linearFlow" presStyleCnt="0">
        <dgm:presLayoutVars>
          <dgm:dir/>
          <dgm:animLvl val="lvl"/>
          <dgm:resizeHandles val="exact"/>
        </dgm:presLayoutVars>
      </dgm:prSet>
      <dgm:spPr/>
      <dgm:t>
        <a:bodyPr/>
        <a:lstStyle/>
        <a:p>
          <a:endParaRPr lang="en-US"/>
        </a:p>
      </dgm:t>
    </dgm:pt>
    <dgm:pt modelId="{CCAADF1E-5C7B-459A-A754-7186BF7E0681}" type="pres">
      <dgm:prSet presAssocID="{5B166034-B3A2-4941-B6C5-405C3B0C3BFB}" presName="composite" presStyleCnt="0"/>
      <dgm:spPr/>
    </dgm:pt>
    <dgm:pt modelId="{22719BA0-A5F6-4342-B633-F5728E3874E3}" type="pres">
      <dgm:prSet presAssocID="{5B166034-B3A2-4941-B6C5-405C3B0C3BFB}" presName="parTx" presStyleLbl="node1" presStyleIdx="0" presStyleCnt="3">
        <dgm:presLayoutVars>
          <dgm:chMax val="0"/>
          <dgm:chPref val="0"/>
          <dgm:bulletEnabled val="1"/>
        </dgm:presLayoutVars>
      </dgm:prSet>
      <dgm:spPr/>
      <dgm:t>
        <a:bodyPr/>
        <a:lstStyle/>
        <a:p>
          <a:endParaRPr lang="en-US"/>
        </a:p>
      </dgm:t>
    </dgm:pt>
    <dgm:pt modelId="{1BA1E3C6-21A9-4C12-BB46-165DCE477234}" type="pres">
      <dgm:prSet presAssocID="{5B166034-B3A2-4941-B6C5-405C3B0C3BFB}" presName="parSh" presStyleLbl="node1" presStyleIdx="0" presStyleCnt="3"/>
      <dgm:spPr/>
      <dgm:t>
        <a:bodyPr/>
        <a:lstStyle/>
        <a:p>
          <a:endParaRPr lang="en-US"/>
        </a:p>
      </dgm:t>
    </dgm:pt>
    <dgm:pt modelId="{CF6DF946-ABAB-4FE9-BF3A-99265FB3F298}" type="pres">
      <dgm:prSet presAssocID="{5B166034-B3A2-4941-B6C5-405C3B0C3BFB}" presName="desTx" presStyleLbl="fgAcc1" presStyleIdx="0" presStyleCnt="3">
        <dgm:presLayoutVars>
          <dgm:bulletEnabled val="1"/>
        </dgm:presLayoutVars>
      </dgm:prSet>
      <dgm:spPr/>
      <dgm:t>
        <a:bodyPr/>
        <a:lstStyle/>
        <a:p>
          <a:endParaRPr lang="en-US"/>
        </a:p>
      </dgm:t>
    </dgm:pt>
    <dgm:pt modelId="{C766A7BA-042D-45E4-BDCB-B1720F4C743A}" type="pres">
      <dgm:prSet presAssocID="{9BB943E9-B68A-4F09-9257-4D663733188B}" presName="sibTrans" presStyleLbl="sibTrans2D1" presStyleIdx="0" presStyleCnt="2"/>
      <dgm:spPr/>
      <dgm:t>
        <a:bodyPr/>
        <a:lstStyle/>
        <a:p>
          <a:endParaRPr lang="en-US"/>
        </a:p>
      </dgm:t>
    </dgm:pt>
    <dgm:pt modelId="{94837049-8BBC-4234-9762-AA039916ECEA}" type="pres">
      <dgm:prSet presAssocID="{9BB943E9-B68A-4F09-9257-4D663733188B}" presName="connTx" presStyleLbl="sibTrans2D1" presStyleIdx="0" presStyleCnt="2"/>
      <dgm:spPr/>
      <dgm:t>
        <a:bodyPr/>
        <a:lstStyle/>
        <a:p>
          <a:endParaRPr lang="en-US"/>
        </a:p>
      </dgm:t>
    </dgm:pt>
    <dgm:pt modelId="{FB203460-D3D2-4292-8C64-AA69B86EF94D}" type="pres">
      <dgm:prSet presAssocID="{F0A7CB7A-5279-4C5E-8FB1-964D4EDEDFEA}" presName="composite" presStyleCnt="0"/>
      <dgm:spPr/>
    </dgm:pt>
    <dgm:pt modelId="{5AB59DA4-85BC-49C1-8499-41FE27E9DDCF}" type="pres">
      <dgm:prSet presAssocID="{F0A7CB7A-5279-4C5E-8FB1-964D4EDEDFEA}" presName="parTx" presStyleLbl="node1" presStyleIdx="0" presStyleCnt="3">
        <dgm:presLayoutVars>
          <dgm:chMax val="0"/>
          <dgm:chPref val="0"/>
          <dgm:bulletEnabled val="1"/>
        </dgm:presLayoutVars>
      </dgm:prSet>
      <dgm:spPr/>
      <dgm:t>
        <a:bodyPr/>
        <a:lstStyle/>
        <a:p>
          <a:endParaRPr lang="en-US"/>
        </a:p>
      </dgm:t>
    </dgm:pt>
    <dgm:pt modelId="{E960D558-DBFB-47D1-81CF-0890D1763EB5}" type="pres">
      <dgm:prSet presAssocID="{F0A7CB7A-5279-4C5E-8FB1-964D4EDEDFEA}" presName="parSh" presStyleLbl="node1" presStyleIdx="1" presStyleCnt="3"/>
      <dgm:spPr/>
      <dgm:t>
        <a:bodyPr/>
        <a:lstStyle/>
        <a:p>
          <a:endParaRPr lang="en-US"/>
        </a:p>
      </dgm:t>
    </dgm:pt>
    <dgm:pt modelId="{B73D2897-1956-4E60-BCFF-099166EA569E}" type="pres">
      <dgm:prSet presAssocID="{F0A7CB7A-5279-4C5E-8FB1-964D4EDEDFEA}" presName="desTx" presStyleLbl="fgAcc1" presStyleIdx="1" presStyleCnt="3">
        <dgm:presLayoutVars>
          <dgm:bulletEnabled val="1"/>
        </dgm:presLayoutVars>
      </dgm:prSet>
      <dgm:spPr/>
      <dgm:t>
        <a:bodyPr/>
        <a:lstStyle/>
        <a:p>
          <a:endParaRPr lang="en-US"/>
        </a:p>
      </dgm:t>
    </dgm:pt>
    <dgm:pt modelId="{846BBA60-282E-49CF-8FFA-D1B3F7603944}" type="pres">
      <dgm:prSet presAssocID="{7538BC13-A488-43F4-B612-37E5997D0F2B}" presName="sibTrans" presStyleLbl="sibTrans2D1" presStyleIdx="1" presStyleCnt="2"/>
      <dgm:spPr/>
      <dgm:t>
        <a:bodyPr/>
        <a:lstStyle/>
        <a:p>
          <a:endParaRPr lang="en-US"/>
        </a:p>
      </dgm:t>
    </dgm:pt>
    <dgm:pt modelId="{393FA8F7-5EF8-4946-B230-9F70DA2EB055}" type="pres">
      <dgm:prSet presAssocID="{7538BC13-A488-43F4-B612-37E5997D0F2B}" presName="connTx" presStyleLbl="sibTrans2D1" presStyleIdx="1" presStyleCnt="2"/>
      <dgm:spPr/>
      <dgm:t>
        <a:bodyPr/>
        <a:lstStyle/>
        <a:p>
          <a:endParaRPr lang="en-US"/>
        </a:p>
      </dgm:t>
    </dgm:pt>
    <dgm:pt modelId="{71A12C20-25EF-4B74-99E7-5B5E1260EA19}" type="pres">
      <dgm:prSet presAssocID="{C4A2E13C-728F-47CC-9592-E8EB1F1E0C79}" presName="composite" presStyleCnt="0"/>
      <dgm:spPr/>
    </dgm:pt>
    <dgm:pt modelId="{6F22E028-B9C5-4F8D-9556-76986CDA2966}" type="pres">
      <dgm:prSet presAssocID="{C4A2E13C-728F-47CC-9592-E8EB1F1E0C79}" presName="parTx" presStyleLbl="node1" presStyleIdx="1" presStyleCnt="3">
        <dgm:presLayoutVars>
          <dgm:chMax val="0"/>
          <dgm:chPref val="0"/>
          <dgm:bulletEnabled val="1"/>
        </dgm:presLayoutVars>
      </dgm:prSet>
      <dgm:spPr/>
      <dgm:t>
        <a:bodyPr/>
        <a:lstStyle/>
        <a:p>
          <a:endParaRPr lang="en-US"/>
        </a:p>
      </dgm:t>
    </dgm:pt>
    <dgm:pt modelId="{3305D91C-14A3-4C77-940D-13F738A42B88}" type="pres">
      <dgm:prSet presAssocID="{C4A2E13C-728F-47CC-9592-E8EB1F1E0C79}" presName="parSh" presStyleLbl="node1" presStyleIdx="2" presStyleCnt="3"/>
      <dgm:spPr/>
      <dgm:t>
        <a:bodyPr/>
        <a:lstStyle/>
        <a:p>
          <a:endParaRPr lang="en-US"/>
        </a:p>
      </dgm:t>
    </dgm:pt>
    <dgm:pt modelId="{2A8F0687-9A97-4025-BC64-1DA88285FA81}" type="pres">
      <dgm:prSet presAssocID="{C4A2E13C-728F-47CC-9592-E8EB1F1E0C79}" presName="desTx" presStyleLbl="fgAcc1" presStyleIdx="2" presStyleCnt="3">
        <dgm:presLayoutVars>
          <dgm:bulletEnabled val="1"/>
        </dgm:presLayoutVars>
      </dgm:prSet>
      <dgm:spPr/>
      <dgm:t>
        <a:bodyPr/>
        <a:lstStyle/>
        <a:p>
          <a:endParaRPr lang="en-US"/>
        </a:p>
      </dgm:t>
    </dgm:pt>
  </dgm:ptLst>
  <dgm:cxnLst>
    <dgm:cxn modelId="{EEFCC653-A6B2-4F45-92CA-B25643CA11C6}" type="presOf" srcId="{9BB943E9-B68A-4F09-9257-4D663733188B}" destId="{94837049-8BBC-4234-9762-AA039916ECEA}" srcOrd="1" destOrd="0" presId="urn:microsoft.com/office/officeart/2005/8/layout/process3"/>
    <dgm:cxn modelId="{10FDA9F9-4958-4EB5-A868-451E41985FE6}" type="presOf" srcId="{5B166034-B3A2-4941-B6C5-405C3B0C3BFB}" destId="{1BA1E3C6-21A9-4C12-BB46-165DCE477234}" srcOrd="1" destOrd="0" presId="urn:microsoft.com/office/officeart/2005/8/layout/process3"/>
    <dgm:cxn modelId="{B2E0BBF2-C3FD-4172-BE77-6EF188C454D0}" type="presOf" srcId="{C4A2E13C-728F-47CC-9592-E8EB1F1E0C79}" destId="{6F22E028-B9C5-4F8D-9556-76986CDA2966}" srcOrd="0" destOrd="0" presId="urn:microsoft.com/office/officeart/2005/8/layout/process3"/>
    <dgm:cxn modelId="{2A74CC71-D8EF-4AAC-9BFD-D3CAF635EAE3}" srcId="{C4A2E13C-728F-47CC-9592-E8EB1F1E0C79}" destId="{70E640CB-3444-46F4-B0D7-F9EF3505968B}" srcOrd="0" destOrd="0" parTransId="{6EF1E8B4-6234-401D-81FB-7C2D4247FD3D}" sibTransId="{6A425308-9674-497C-996A-E98CFCDFB738}"/>
    <dgm:cxn modelId="{2DFE1925-08E2-40D7-8DD9-7D4C2868ACCE}" type="presOf" srcId="{70E640CB-3444-46F4-B0D7-F9EF3505968B}" destId="{2A8F0687-9A97-4025-BC64-1DA88285FA81}" srcOrd="0" destOrd="0" presId="urn:microsoft.com/office/officeart/2005/8/layout/process3"/>
    <dgm:cxn modelId="{817B94C2-1206-41CF-A284-16BE884415D7}" type="presOf" srcId="{EC0B0552-2DA1-41E7-9973-5399C152744A}" destId="{516B3A6B-FFE1-4A53-B082-09F85E2AA3E6}" srcOrd="0" destOrd="0" presId="urn:microsoft.com/office/officeart/2005/8/layout/process3"/>
    <dgm:cxn modelId="{1EA1402B-4A14-4703-AC72-FBDA69100D21}" type="presOf" srcId="{7538BC13-A488-43F4-B612-37E5997D0F2B}" destId="{846BBA60-282E-49CF-8FFA-D1B3F7603944}" srcOrd="0" destOrd="0" presId="urn:microsoft.com/office/officeart/2005/8/layout/process3"/>
    <dgm:cxn modelId="{20A10962-5828-4BC5-99BF-4686CA416F73}" type="presOf" srcId="{7538BC13-A488-43F4-B612-37E5997D0F2B}" destId="{393FA8F7-5EF8-4946-B230-9F70DA2EB055}" srcOrd="1" destOrd="0" presId="urn:microsoft.com/office/officeart/2005/8/layout/process3"/>
    <dgm:cxn modelId="{46D20C1B-FBAA-4C35-A07D-9D795D452A85}" srcId="{EC0B0552-2DA1-41E7-9973-5399C152744A}" destId="{C4A2E13C-728F-47CC-9592-E8EB1F1E0C79}" srcOrd="2" destOrd="0" parTransId="{2B6D755E-04C8-4123-9EF8-47F79400A835}" sibTransId="{B8283115-473B-42FB-BE70-3A088EADEE55}"/>
    <dgm:cxn modelId="{9666A029-E0E2-4DFE-82F6-0FFBD0DC035C}" type="presOf" srcId="{F0A7CB7A-5279-4C5E-8FB1-964D4EDEDFEA}" destId="{5AB59DA4-85BC-49C1-8499-41FE27E9DDCF}" srcOrd="0" destOrd="0" presId="urn:microsoft.com/office/officeart/2005/8/layout/process3"/>
    <dgm:cxn modelId="{A2830F03-BBDA-4C7A-A8BA-CE22AAEF41AC}" srcId="{5B166034-B3A2-4941-B6C5-405C3B0C3BFB}" destId="{FB8A00BD-9743-4799-93BC-197920912CAD}" srcOrd="0" destOrd="0" parTransId="{DA32EBE0-D1AA-4829-A119-26E58533F986}" sibTransId="{D8B05451-CBAD-48FA-8C02-A8837AA0D8A8}"/>
    <dgm:cxn modelId="{B2477704-1AB2-4A6D-9D32-D5D83FD111A3}" type="presOf" srcId="{C4A2E13C-728F-47CC-9592-E8EB1F1E0C79}" destId="{3305D91C-14A3-4C77-940D-13F738A42B88}" srcOrd="1" destOrd="0" presId="urn:microsoft.com/office/officeart/2005/8/layout/process3"/>
    <dgm:cxn modelId="{32D05706-C71C-4312-9965-03FF32F6FAB2}" type="presOf" srcId="{F0A7CB7A-5279-4C5E-8FB1-964D4EDEDFEA}" destId="{E960D558-DBFB-47D1-81CF-0890D1763EB5}" srcOrd="1" destOrd="0" presId="urn:microsoft.com/office/officeart/2005/8/layout/process3"/>
    <dgm:cxn modelId="{146B2FEB-60AB-445B-ACFE-EBB2168A6895}" type="presOf" srcId="{9BB943E9-B68A-4F09-9257-4D663733188B}" destId="{C766A7BA-042D-45E4-BDCB-B1720F4C743A}" srcOrd="0" destOrd="0" presId="urn:microsoft.com/office/officeart/2005/8/layout/process3"/>
    <dgm:cxn modelId="{5DF75015-B556-4DB2-AE9D-68F7E489824E}" type="presOf" srcId="{FB8A00BD-9743-4799-93BC-197920912CAD}" destId="{CF6DF946-ABAB-4FE9-BF3A-99265FB3F298}" srcOrd="0" destOrd="0" presId="urn:microsoft.com/office/officeart/2005/8/layout/process3"/>
    <dgm:cxn modelId="{310705FF-E44B-4AF4-8B69-E686ECE7FE66}" srcId="{EC0B0552-2DA1-41E7-9973-5399C152744A}" destId="{5B166034-B3A2-4941-B6C5-405C3B0C3BFB}" srcOrd="0" destOrd="0" parTransId="{5D4C12BF-A477-410F-A09E-5195F90EB171}" sibTransId="{9BB943E9-B68A-4F09-9257-4D663733188B}"/>
    <dgm:cxn modelId="{EF922DF5-A342-4667-AC79-5EA8ADC791AA}" type="presOf" srcId="{5B166034-B3A2-4941-B6C5-405C3B0C3BFB}" destId="{22719BA0-A5F6-4342-B633-F5728E3874E3}" srcOrd="0" destOrd="0" presId="urn:microsoft.com/office/officeart/2005/8/layout/process3"/>
    <dgm:cxn modelId="{F7B6A334-99BE-4E89-8655-F25131CF71F1}" srcId="{F0A7CB7A-5279-4C5E-8FB1-964D4EDEDFEA}" destId="{EFE091C3-07C0-4D49-AB3A-D4D1149C7BB9}" srcOrd="0" destOrd="0" parTransId="{D1680CBD-5D06-442B-A5DD-2789447CF5BC}" sibTransId="{36AF2063-DEDE-476F-A954-5E5A63645949}"/>
    <dgm:cxn modelId="{3DBCDAFE-4B5B-4954-A294-469C5DAB3444}" srcId="{EC0B0552-2DA1-41E7-9973-5399C152744A}" destId="{F0A7CB7A-5279-4C5E-8FB1-964D4EDEDFEA}" srcOrd="1" destOrd="0" parTransId="{6896CA31-DA6F-42F1-8989-18D9301735F7}" sibTransId="{7538BC13-A488-43F4-B612-37E5997D0F2B}"/>
    <dgm:cxn modelId="{1E26FCEC-0082-46A4-9508-254473F3D32D}" type="presOf" srcId="{EFE091C3-07C0-4D49-AB3A-D4D1149C7BB9}" destId="{B73D2897-1956-4E60-BCFF-099166EA569E}" srcOrd="0" destOrd="0" presId="urn:microsoft.com/office/officeart/2005/8/layout/process3"/>
    <dgm:cxn modelId="{530CA464-5EA2-4597-AB0F-E639F55021E0}" type="presParOf" srcId="{516B3A6B-FFE1-4A53-B082-09F85E2AA3E6}" destId="{CCAADF1E-5C7B-459A-A754-7186BF7E0681}" srcOrd="0" destOrd="0" presId="urn:microsoft.com/office/officeart/2005/8/layout/process3"/>
    <dgm:cxn modelId="{737BC036-4E14-426A-83D6-4B58D9C6CC66}" type="presParOf" srcId="{CCAADF1E-5C7B-459A-A754-7186BF7E0681}" destId="{22719BA0-A5F6-4342-B633-F5728E3874E3}" srcOrd="0" destOrd="0" presId="urn:microsoft.com/office/officeart/2005/8/layout/process3"/>
    <dgm:cxn modelId="{34073E7F-8572-461E-9469-BDD86A755B33}" type="presParOf" srcId="{CCAADF1E-5C7B-459A-A754-7186BF7E0681}" destId="{1BA1E3C6-21A9-4C12-BB46-165DCE477234}" srcOrd="1" destOrd="0" presId="urn:microsoft.com/office/officeart/2005/8/layout/process3"/>
    <dgm:cxn modelId="{EBF3C095-28A7-4936-9B88-6C5AE26702FD}" type="presParOf" srcId="{CCAADF1E-5C7B-459A-A754-7186BF7E0681}" destId="{CF6DF946-ABAB-4FE9-BF3A-99265FB3F298}" srcOrd="2" destOrd="0" presId="urn:microsoft.com/office/officeart/2005/8/layout/process3"/>
    <dgm:cxn modelId="{EFAB8BC2-45AB-4BF9-9F71-CCB2EEBC2400}" type="presParOf" srcId="{516B3A6B-FFE1-4A53-B082-09F85E2AA3E6}" destId="{C766A7BA-042D-45E4-BDCB-B1720F4C743A}" srcOrd="1" destOrd="0" presId="urn:microsoft.com/office/officeart/2005/8/layout/process3"/>
    <dgm:cxn modelId="{92C3C6D5-E692-4728-BFE9-9F722842B9BA}" type="presParOf" srcId="{C766A7BA-042D-45E4-BDCB-B1720F4C743A}" destId="{94837049-8BBC-4234-9762-AA039916ECEA}" srcOrd="0" destOrd="0" presId="urn:microsoft.com/office/officeart/2005/8/layout/process3"/>
    <dgm:cxn modelId="{782E2BB3-BC31-41C2-B45D-6494F6AA2827}" type="presParOf" srcId="{516B3A6B-FFE1-4A53-B082-09F85E2AA3E6}" destId="{FB203460-D3D2-4292-8C64-AA69B86EF94D}" srcOrd="2" destOrd="0" presId="urn:microsoft.com/office/officeart/2005/8/layout/process3"/>
    <dgm:cxn modelId="{F7389D59-BD94-4F6D-B135-0A0731837F4A}" type="presParOf" srcId="{FB203460-D3D2-4292-8C64-AA69B86EF94D}" destId="{5AB59DA4-85BC-49C1-8499-41FE27E9DDCF}" srcOrd="0" destOrd="0" presId="urn:microsoft.com/office/officeart/2005/8/layout/process3"/>
    <dgm:cxn modelId="{B1A3249C-D39C-4394-98B4-9AA27534C0D5}" type="presParOf" srcId="{FB203460-D3D2-4292-8C64-AA69B86EF94D}" destId="{E960D558-DBFB-47D1-81CF-0890D1763EB5}" srcOrd="1" destOrd="0" presId="urn:microsoft.com/office/officeart/2005/8/layout/process3"/>
    <dgm:cxn modelId="{1C08B197-CD26-4812-8E51-DA9236451F02}" type="presParOf" srcId="{FB203460-D3D2-4292-8C64-AA69B86EF94D}" destId="{B73D2897-1956-4E60-BCFF-099166EA569E}" srcOrd="2" destOrd="0" presId="urn:microsoft.com/office/officeart/2005/8/layout/process3"/>
    <dgm:cxn modelId="{6973250A-D525-424A-BF4F-EBBA5ADEBE3D}" type="presParOf" srcId="{516B3A6B-FFE1-4A53-B082-09F85E2AA3E6}" destId="{846BBA60-282E-49CF-8FFA-D1B3F7603944}" srcOrd="3" destOrd="0" presId="urn:microsoft.com/office/officeart/2005/8/layout/process3"/>
    <dgm:cxn modelId="{6E7EBBDA-D1DA-405A-8527-2D6E3081DA44}" type="presParOf" srcId="{846BBA60-282E-49CF-8FFA-D1B3F7603944}" destId="{393FA8F7-5EF8-4946-B230-9F70DA2EB055}" srcOrd="0" destOrd="0" presId="urn:microsoft.com/office/officeart/2005/8/layout/process3"/>
    <dgm:cxn modelId="{AAB7B031-44E9-43D4-9EF2-1F1B5000E368}" type="presParOf" srcId="{516B3A6B-FFE1-4A53-B082-09F85E2AA3E6}" destId="{71A12C20-25EF-4B74-99E7-5B5E1260EA19}" srcOrd="4" destOrd="0" presId="urn:microsoft.com/office/officeart/2005/8/layout/process3"/>
    <dgm:cxn modelId="{3B478275-BDA4-43E3-B060-CDE782B4F0D6}" type="presParOf" srcId="{71A12C20-25EF-4B74-99E7-5B5E1260EA19}" destId="{6F22E028-B9C5-4F8D-9556-76986CDA2966}" srcOrd="0" destOrd="0" presId="urn:microsoft.com/office/officeart/2005/8/layout/process3"/>
    <dgm:cxn modelId="{1F895B45-79F9-4E17-B598-8043785027A4}" type="presParOf" srcId="{71A12C20-25EF-4B74-99E7-5B5E1260EA19}" destId="{3305D91C-14A3-4C77-940D-13F738A42B88}" srcOrd="1" destOrd="0" presId="urn:microsoft.com/office/officeart/2005/8/layout/process3"/>
    <dgm:cxn modelId="{563146CB-20BE-482B-8B86-77EC0ED589DC}" type="presParOf" srcId="{71A12C20-25EF-4B74-99E7-5B5E1260EA19}" destId="{2A8F0687-9A97-4025-BC64-1DA88285FA81}"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51A6D43-1F6B-4128-9BBE-8429B8E88D0B}" type="datetimeFigureOut">
              <a:rPr lang="en-US" smtClean="0"/>
              <a:t>5/11/2018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B82B9F4-53FA-484B-9895-F0960A3B3AF9}"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089942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1A6D43-1F6B-4128-9BBE-8429B8E88D0B}"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2B9F4-53FA-484B-9895-F0960A3B3AF9}" type="slidenum">
              <a:rPr lang="en-US" smtClean="0"/>
              <a:t>‹#›</a:t>
            </a:fld>
            <a:endParaRPr lang="en-US"/>
          </a:p>
        </p:txBody>
      </p:sp>
    </p:spTree>
    <p:extLst>
      <p:ext uri="{BB962C8B-B14F-4D97-AF65-F5344CB8AC3E}">
        <p14:creationId xmlns:p14="http://schemas.microsoft.com/office/powerpoint/2010/main" val="148159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1A6D43-1F6B-4128-9BBE-8429B8E88D0B}"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2B9F4-53FA-484B-9895-F0960A3B3AF9}" type="slidenum">
              <a:rPr lang="en-US" smtClean="0"/>
              <a:t>‹#›</a:t>
            </a:fld>
            <a:endParaRPr lang="en-US"/>
          </a:p>
        </p:txBody>
      </p:sp>
    </p:spTree>
    <p:extLst>
      <p:ext uri="{BB962C8B-B14F-4D97-AF65-F5344CB8AC3E}">
        <p14:creationId xmlns:p14="http://schemas.microsoft.com/office/powerpoint/2010/main" val="145981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1A6D43-1F6B-4128-9BBE-8429B8E88D0B}"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2B9F4-53FA-484B-9895-F0960A3B3AF9}" type="slidenum">
              <a:rPr lang="en-US" smtClean="0"/>
              <a:t>‹#›</a:t>
            </a:fld>
            <a:endParaRPr lang="en-US"/>
          </a:p>
        </p:txBody>
      </p:sp>
    </p:spTree>
    <p:extLst>
      <p:ext uri="{BB962C8B-B14F-4D97-AF65-F5344CB8AC3E}">
        <p14:creationId xmlns:p14="http://schemas.microsoft.com/office/powerpoint/2010/main" val="302424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51A6D43-1F6B-4128-9BBE-8429B8E88D0B}" type="datetimeFigureOut">
              <a:rPr lang="en-US" smtClean="0"/>
              <a:t>5/11/2018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B82B9F4-53FA-484B-9895-F0960A3B3AF9}"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084033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1A6D43-1F6B-4128-9BBE-8429B8E88D0B}" type="datetimeFigureOut">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2B9F4-53FA-484B-9895-F0960A3B3AF9}" type="slidenum">
              <a:rPr lang="en-US" smtClean="0"/>
              <a:t>‹#›</a:t>
            </a:fld>
            <a:endParaRPr lang="en-US"/>
          </a:p>
        </p:txBody>
      </p:sp>
    </p:spTree>
    <p:extLst>
      <p:ext uri="{BB962C8B-B14F-4D97-AF65-F5344CB8AC3E}">
        <p14:creationId xmlns:p14="http://schemas.microsoft.com/office/powerpoint/2010/main" val="220546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1A6D43-1F6B-4128-9BBE-8429B8E88D0B}" type="datetimeFigureOut">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82B9F4-53FA-484B-9895-F0960A3B3AF9}" type="slidenum">
              <a:rPr lang="en-US" smtClean="0"/>
              <a:t>‹#›</a:t>
            </a:fld>
            <a:endParaRPr lang="en-US"/>
          </a:p>
        </p:txBody>
      </p:sp>
    </p:spTree>
    <p:extLst>
      <p:ext uri="{BB962C8B-B14F-4D97-AF65-F5344CB8AC3E}">
        <p14:creationId xmlns:p14="http://schemas.microsoft.com/office/powerpoint/2010/main" val="93943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1A6D43-1F6B-4128-9BBE-8429B8E88D0B}" type="datetimeFigureOut">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82B9F4-53FA-484B-9895-F0960A3B3AF9}" type="slidenum">
              <a:rPr lang="en-US" smtClean="0"/>
              <a:t>‹#›</a:t>
            </a:fld>
            <a:endParaRPr lang="en-US"/>
          </a:p>
        </p:txBody>
      </p:sp>
    </p:spTree>
    <p:extLst>
      <p:ext uri="{BB962C8B-B14F-4D97-AF65-F5344CB8AC3E}">
        <p14:creationId xmlns:p14="http://schemas.microsoft.com/office/powerpoint/2010/main" val="180762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A6D43-1F6B-4128-9BBE-8429B8E88D0B}" type="datetimeFigureOut">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82B9F4-53FA-484B-9895-F0960A3B3AF9}" type="slidenum">
              <a:rPr lang="en-US" smtClean="0"/>
              <a:t>‹#›</a:t>
            </a:fld>
            <a:endParaRPr lang="en-US"/>
          </a:p>
        </p:txBody>
      </p:sp>
    </p:spTree>
    <p:extLst>
      <p:ext uri="{BB962C8B-B14F-4D97-AF65-F5344CB8AC3E}">
        <p14:creationId xmlns:p14="http://schemas.microsoft.com/office/powerpoint/2010/main" val="1365089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51A6D43-1F6B-4128-9BBE-8429B8E88D0B}" type="datetimeFigureOut">
              <a:rPr lang="en-US" smtClean="0"/>
              <a:t>5/11/2018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B82B9F4-53FA-484B-9895-F0960A3B3AF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9182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51A6D43-1F6B-4128-9BBE-8429B8E88D0B}" type="datetimeFigureOut">
              <a:rPr lang="en-US" smtClean="0"/>
              <a:t>5/11/2018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B82B9F4-53FA-484B-9895-F0960A3B3AF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000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51A6D43-1F6B-4128-9BBE-8429B8E88D0B}" type="datetimeFigureOut">
              <a:rPr lang="en-US" smtClean="0"/>
              <a:t>5/11/2018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B82B9F4-53FA-484B-9895-F0960A3B3AF9}"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3900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Maya Angelou</a:t>
            </a:r>
            <a:endParaRPr lang="en-US" dirty="0"/>
          </a:p>
        </p:txBody>
      </p:sp>
      <p:sp>
        <p:nvSpPr>
          <p:cNvPr id="3" name="Subtitle 2"/>
          <p:cNvSpPr>
            <a:spLocks noGrp="1"/>
          </p:cNvSpPr>
          <p:nvPr>
            <p:ph type="subTitle" idx="1"/>
          </p:nvPr>
        </p:nvSpPr>
        <p:spPr/>
        <p:txBody>
          <a:bodyPr>
            <a:normAutofit lnSpcReduction="10000"/>
          </a:bodyPr>
          <a:lstStyle/>
          <a:p>
            <a:r>
              <a:rPr lang="en-US" dirty="0" smtClean="0"/>
              <a:t>Leader, Activist, Essayist, Director, Writer, &amp; Poet</a:t>
            </a:r>
          </a:p>
          <a:p>
            <a:endParaRPr lang="en-US" dirty="0"/>
          </a:p>
          <a:p>
            <a:r>
              <a:rPr lang="en-US" sz="1700" dirty="0" smtClean="0"/>
              <a:t>Leadership &amp; Communication – Elizabeth Swain </a:t>
            </a:r>
            <a:endParaRPr lang="en-US" sz="1700" dirty="0"/>
          </a:p>
        </p:txBody>
      </p:sp>
      <p:pic>
        <p:nvPicPr>
          <p:cNvPr id="4" name="Picture 3"/>
          <p:cNvPicPr>
            <a:picLocks noChangeAspect="1"/>
          </p:cNvPicPr>
          <p:nvPr/>
        </p:nvPicPr>
        <p:blipFill>
          <a:blip r:embed="rId2"/>
          <a:stretch>
            <a:fillRect/>
          </a:stretch>
        </p:blipFill>
        <p:spPr>
          <a:xfrm>
            <a:off x="1257618" y="2888164"/>
            <a:ext cx="1752631" cy="1779595"/>
          </a:xfrm>
          <a:prstGeom prst="rect">
            <a:avLst/>
          </a:prstGeom>
        </p:spPr>
      </p:pic>
    </p:spTree>
    <p:extLst>
      <p:ext uri="{BB962C8B-B14F-4D97-AF65-F5344CB8AC3E}">
        <p14:creationId xmlns:p14="http://schemas.microsoft.com/office/powerpoint/2010/main" val="167961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Leadership</a:t>
            </a:r>
            <a:endParaRPr lang="en-US" dirty="0"/>
          </a:p>
        </p:txBody>
      </p:sp>
      <p:sp>
        <p:nvSpPr>
          <p:cNvPr id="3" name="Content Placeholder 2"/>
          <p:cNvSpPr>
            <a:spLocks noGrp="1"/>
          </p:cNvSpPr>
          <p:nvPr>
            <p:ph idx="1"/>
          </p:nvPr>
        </p:nvSpPr>
        <p:spPr/>
        <p:txBody>
          <a:bodyPr/>
          <a:lstStyle/>
          <a:p>
            <a:r>
              <a:rPr lang="en-US" dirty="0" smtClean="0"/>
              <a:t>Help people change and adjust to new situations </a:t>
            </a:r>
          </a:p>
          <a:p>
            <a:r>
              <a:rPr lang="en-US" dirty="0" smtClean="0"/>
              <a:t>More about the adaptation of the followers, not the leaders</a:t>
            </a:r>
          </a:p>
          <a:p>
            <a:r>
              <a:rPr lang="en-US" dirty="0" smtClean="0"/>
              <a:t>Leader encourages others to problem solve </a:t>
            </a:r>
            <a:endParaRPr lang="en-US" dirty="0"/>
          </a:p>
        </p:txBody>
      </p:sp>
      <p:sp>
        <p:nvSpPr>
          <p:cNvPr id="4" name="TextBox 3"/>
          <p:cNvSpPr txBox="1"/>
          <p:nvPr/>
        </p:nvSpPr>
        <p:spPr>
          <a:xfrm>
            <a:off x="785499" y="6554870"/>
            <a:ext cx="4716966" cy="200055"/>
          </a:xfrm>
          <a:prstGeom prst="rect">
            <a:avLst/>
          </a:prstGeom>
          <a:noFill/>
        </p:spPr>
        <p:txBody>
          <a:bodyPr wrap="square" rtlCol="0">
            <a:spAutoFit/>
          </a:bodyPr>
          <a:lstStyle/>
          <a:p>
            <a:r>
              <a:rPr lang="en-US" sz="700" dirty="0" smtClean="0"/>
              <a:t>*Northouse, P.G. Leadership, Theory, and Practice, 7</a:t>
            </a:r>
            <a:r>
              <a:rPr lang="en-US" sz="700" baseline="30000" dirty="0" smtClean="0"/>
              <a:t>th</a:t>
            </a:r>
            <a:r>
              <a:rPr lang="en-US" sz="700" dirty="0" smtClean="0"/>
              <a:t> ed. (2016) p. 261, Thousand Oaks, CA: SAGE</a:t>
            </a:r>
            <a:endParaRPr lang="en-US" sz="700" dirty="0"/>
          </a:p>
        </p:txBody>
      </p:sp>
    </p:spTree>
    <p:extLst>
      <p:ext uri="{BB962C8B-B14F-4D97-AF65-F5344CB8AC3E}">
        <p14:creationId xmlns:p14="http://schemas.microsoft.com/office/powerpoint/2010/main" val="741490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Manger / Leader Qualities </a:t>
            </a:r>
            <a:endParaRPr lang="en-US" dirty="0"/>
          </a:p>
        </p:txBody>
      </p:sp>
      <p:sp>
        <p:nvSpPr>
          <p:cNvPr id="3" name="Text Placeholder 2"/>
          <p:cNvSpPr>
            <a:spLocks noGrp="1"/>
          </p:cNvSpPr>
          <p:nvPr>
            <p:ph type="body" idx="1"/>
          </p:nvPr>
        </p:nvSpPr>
        <p:spPr/>
        <p:txBody>
          <a:bodyPr/>
          <a:lstStyle/>
          <a:p>
            <a:r>
              <a:rPr lang="en-US" dirty="0" smtClean="0"/>
              <a:t>Manager	</a:t>
            </a:r>
            <a:endParaRPr lang="en-US" dirty="0"/>
          </a:p>
        </p:txBody>
      </p:sp>
      <p:sp>
        <p:nvSpPr>
          <p:cNvPr id="4" name="Content Placeholder 3"/>
          <p:cNvSpPr>
            <a:spLocks noGrp="1"/>
          </p:cNvSpPr>
          <p:nvPr>
            <p:ph sz="half" idx="2"/>
          </p:nvPr>
        </p:nvSpPr>
        <p:spPr/>
        <p:txBody>
          <a:bodyPr/>
          <a:lstStyle/>
          <a:p>
            <a:r>
              <a:rPr lang="en-US" dirty="0" smtClean="0"/>
              <a:t>Direct Operations </a:t>
            </a:r>
          </a:p>
          <a:p>
            <a:r>
              <a:rPr lang="en-US" dirty="0" smtClean="0"/>
              <a:t>Develop the Organization</a:t>
            </a:r>
          </a:p>
          <a:p>
            <a:r>
              <a:rPr lang="en-US" dirty="0" smtClean="0"/>
              <a:t>Reinforce Performance </a:t>
            </a:r>
            <a:endParaRPr lang="en-US" dirty="0"/>
          </a:p>
        </p:txBody>
      </p:sp>
      <p:sp>
        <p:nvSpPr>
          <p:cNvPr id="5" name="Text Placeholder 4"/>
          <p:cNvSpPr>
            <a:spLocks noGrp="1"/>
          </p:cNvSpPr>
          <p:nvPr>
            <p:ph type="body" sz="quarter" idx="3"/>
          </p:nvPr>
        </p:nvSpPr>
        <p:spPr/>
        <p:txBody>
          <a:bodyPr/>
          <a:lstStyle/>
          <a:p>
            <a:r>
              <a:rPr lang="en-US" dirty="0" smtClean="0"/>
              <a:t>Leader</a:t>
            </a:r>
            <a:endParaRPr lang="en-US" dirty="0"/>
          </a:p>
        </p:txBody>
      </p:sp>
      <p:sp>
        <p:nvSpPr>
          <p:cNvPr id="6" name="Content Placeholder 5"/>
          <p:cNvSpPr>
            <a:spLocks noGrp="1"/>
          </p:cNvSpPr>
          <p:nvPr>
            <p:ph sz="quarter" idx="4"/>
          </p:nvPr>
        </p:nvSpPr>
        <p:spPr/>
        <p:txBody>
          <a:bodyPr/>
          <a:lstStyle/>
          <a:p>
            <a:r>
              <a:rPr lang="en-US" dirty="0" smtClean="0"/>
              <a:t>Communicate Organization Direction</a:t>
            </a:r>
          </a:p>
          <a:p>
            <a:r>
              <a:rPr lang="en-US" dirty="0" smtClean="0"/>
              <a:t>Develop Key Relationships </a:t>
            </a:r>
          </a:p>
          <a:p>
            <a:r>
              <a:rPr lang="en-US" dirty="0" smtClean="0"/>
              <a:t>Inspire Others </a:t>
            </a:r>
            <a:endParaRPr lang="en-US" dirty="0"/>
          </a:p>
        </p:txBody>
      </p:sp>
      <p:sp>
        <p:nvSpPr>
          <p:cNvPr id="7" name="TextBox 6"/>
          <p:cNvSpPr txBox="1"/>
          <p:nvPr/>
        </p:nvSpPr>
        <p:spPr>
          <a:xfrm>
            <a:off x="785499" y="6554870"/>
            <a:ext cx="4716966" cy="200055"/>
          </a:xfrm>
          <a:prstGeom prst="rect">
            <a:avLst/>
          </a:prstGeom>
          <a:noFill/>
        </p:spPr>
        <p:txBody>
          <a:bodyPr wrap="square" rtlCol="0">
            <a:spAutoFit/>
          </a:bodyPr>
          <a:lstStyle/>
          <a:p>
            <a:r>
              <a:rPr lang="en-US" sz="700" dirty="0" smtClean="0"/>
              <a:t>*Leader – Manager Profile Assessment, HRDQ</a:t>
            </a:r>
            <a:endParaRPr lang="en-US" sz="700" dirty="0"/>
          </a:p>
        </p:txBody>
      </p:sp>
    </p:spTree>
    <p:extLst>
      <p:ext uri="{BB962C8B-B14F-4D97-AF65-F5344CB8AC3E}">
        <p14:creationId xmlns:p14="http://schemas.microsoft.com/office/powerpoint/2010/main" val="670264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190" y="2932771"/>
            <a:ext cx="5475249" cy="369332"/>
          </a:xfrm>
          <a:prstGeom prst="rect">
            <a:avLst/>
          </a:prstGeom>
          <a:noFill/>
        </p:spPr>
        <p:txBody>
          <a:bodyPr wrap="square" rtlCol="0">
            <a:spAutoFit/>
          </a:bodyPr>
          <a:lstStyle/>
          <a:p>
            <a:r>
              <a:rPr lang="en-US" dirty="0" smtClean="0"/>
              <a:t>Insert Quote </a:t>
            </a:r>
            <a:endParaRPr lang="en-US" dirty="0"/>
          </a:p>
        </p:txBody>
      </p:sp>
    </p:spTree>
    <p:extLst>
      <p:ext uri="{BB962C8B-B14F-4D97-AF65-F5344CB8AC3E}">
        <p14:creationId xmlns:p14="http://schemas.microsoft.com/office/powerpoint/2010/main" val="423113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Affiliative Leadership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1326085"/>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85499" y="6554870"/>
            <a:ext cx="4716966" cy="200055"/>
          </a:xfrm>
          <a:prstGeom prst="rect">
            <a:avLst/>
          </a:prstGeom>
          <a:noFill/>
        </p:spPr>
        <p:txBody>
          <a:bodyPr wrap="square" rtlCol="0">
            <a:spAutoFit/>
          </a:bodyPr>
          <a:lstStyle/>
          <a:p>
            <a:r>
              <a:rPr lang="en-US" sz="700" dirty="0" smtClean="0"/>
              <a:t>*Northouse, P.G. Leadership, Theory, and Practice, 7</a:t>
            </a:r>
            <a:r>
              <a:rPr lang="en-US" sz="700" baseline="30000" dirty="0" smtClean="0"/>
              <a:t>th</a:t>
            </a:r>
            <a:r>
              <a:rPr lang="en-US" sz="700" dirty="0" smtClean="0"/>
              <a:t> ed. (2016) p. 261, Thousand Oaks, CA: SAGE</a:t>
            </a:r>
            <a:endParaRPr lang="en-US" sz="700" dirty="0"/>
          </a:p>
        </p:txBody>
      </p:sp>
    </p:spTree>
    <p:extLst>
      <p:ext uri="{BB962C8B-B14F-4D97-AF65-F5344CB8AC3E}">
        <p14:creationId xmlns:p14="http://schemas.microsoft.com/office/powerpoint/2010/main" val="3701312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Manger / Leader Qualities </a:t>
            </a:r>
            <a:endParaRPr lang="en-US" dirty="0"/>
          </a:p>
        </p:txBody>
      </p:sp>
      <p:sp>
        <p:nvSpPr>
          <p:cNvPr id="3" name="Text Placeholder 2"/>
          <p:cNvSpPr>
            <a:spLocks noGrp="1"/>
          </p:cNvSpPr>
          <p:nvPr>
            <p:ph type="body" idx="1"/>
          </p:nvPr>
        </p:nvSpPr>
        <p:spPr/>
        <p:txBody>
          <a:bodyPr/>
          <a:lstStyle/>
          <a:p>
            <a:r>
              <a:rPr lang="en-US" dirty="0" smtClean="0"/>
              <a:t>Manager	</a:t>
            </a:r>
            <a:endParaRPr lang="en-US" dirty="0"/>
          </a:p>
        </p:txBody>
      </p:sp>
      <p:sp>
        <p:nvSpPr>
          <p:cNvPr id="4" name="Content Placeholder 3"/>
          <p:cNvSpPr>
            <a:spLocks noGrp="1"/>
          </p:cNvSpPr>
          <p:nvPr>
            <p:ph sz="half" idx="2"/>
          </p:nvPr>
        </p:nvSpPr>
        <p:spPr/>
        <p:txBody>
          <a:bodyPr/>
          <a:lstStyle/>
          <a:p>
            <a:r>
              <a:rPr lang="en-US" dirty="0" smtClean="0"/>
              <a:t>Direct Operations </a:t>
            </a:r>
          </a:p>
          <a:p>
            <a:r>
              <a:rPr lang="en-US" dirty="0" smtClean="0"/>
              <a:t>Develop the Organization</a:t>
            </a:r>
          </a:p>
          <a:p>
            <a:r>
              <a:rPr lang="en-US" dirty="0" smtClean="0"/>
              <a:t>Reinforce Performance </a:t>
            </a:r>
            <a:endParaRPr lang="en-US" dirty="0"/>
          </a:p>
        </p:txBody>
      </p:sp>
      <p:sp>
        <p:nvSpPr>
          <p:cNvPr id="5" name="Text Placeholder 4"/>
          <p:cNvSpPr>
            <a:spLocks noGrp="1"/>
          </p:cNvSpPr>
          <p:nvPr>
            <p:ph type="body" sz="quarter" idx="3"/>
          </p:nvPr>
        </p:nvSpPr>
        <p:spPr/>
        <p:txBody>
          <a:bodyPr/>
          <a:lstStyle/>
          <a:p>
            <a:r>
              <a:rPr lang="en-US" dirty="0" smtClean="0"/>
              <a:t>Leader</a:t>
            </a:r>
            <a:endParaRPr lang="en-US" dirty="0"/>
          </a:p>
        </p:txBody>
      </p:sp>
      <p:sp>
        <p:nvSpPr>
          <p:cNvPr id="6" name="Content Placeholder 5"/>
          <p:cNvSpPr>
            <a:spLocks noGrp="1"/>
          </p:cNvSpPr>
          <p:nvPr>
            <p:ph sz="quarter" idx="4"/>
          </p:nvPr>
        </p:nvSpPr>
        <p:spPr/>
        <p:txBody>
          <a:bodyPr/>
          <a:lstStyle/>
          <a:p>
            <a:r>
              <a:rPr lang="en-US" dirty="0" smtClean="0"/>
              <a:t>Communicate Organization Direction</a:t>
            </a:r>
          </a:p>
          <a:p>
            <a:r>
              <a:rPr lang="en-US" dirty="0" smtClean="0">
                <a:solidFill>
                  <a:srgbClr val="0070C0"/>
                </a:solidFill>
              </a:rPr>
              <a:t>Develop Key Relationships </a:t>
            </a:r>
          </a:p>
          <a:p>
            <a:r>
              <a:rPr lang="en-US" dirty="0" smtClean="0">
                <a:solidFill>
                  <a:srgbClr val="0070C0"/>
                </a:solidFill>
              </a:rPr>
              <a:t>Inspire Others </a:t>
            </a:r>
            <a:endParaRPr lang="en-US" dirty="0">
              <a:solidFill>
                <a:srgbClr val="0070C0"/>
              </a:solidFill>
            </a:endParaRPr>
          </a:p>
        </p:txBody>
      </p:sp>
      <p:sp>
        <p:nvSpPr>
          <p:cNvPr id="7" name="TextBox 6"/>
          <p:cNvSpPr txBox="1"/>
          <p:nvPr/>
        </p:nvSpPr>
        <p:spPr>
          <a:xfrm>
            <a:off x="785499" y="6554870"/>
            <a:ext cx="4716966" cy="200055"/>
          </a:xfrm>
          <a:prstGeom prst="rect">
            <a:avLst/>
          </a:prstGeom>
          <a:noFill/>
        </p:spPr>
        <p:txBody>
          <a:bodyPr wrap="square" rtlCol="0">
            <a:spAutoFit/>
          </a:bodyPr>
          <a:lstStyle/>
          <a:p>
            <a:r>
              <a:rPr lang="en-US" sz="700" dirty="0" smtClean="0"/>
              <a:t>*Leader – Manager Profile Assessment, HRDQ</a:t>
            </a:r>
            <a:endParaRPr lang="en-US" sz="700" dirty="0"/>
          </a:p>
        </p:txBody>
      </p:sp>
    </p:spTree>
    <p:extLst>
      <p:ext uri="{BB962C8B-B14F-4D97-AF65-F5344CB8AC3E}">
        <p14:creationId xmlns:p14="http://schemas.microsoft.com/office/powerpoint/2010/main" val="293501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Strength </a:t>
            </a:r>
            <a:endParaRPr lang="en-US" dirty="0"/>
          </a:p>
        </p:txBody>
      </p:sp>
      <p:sp>
        <p:nvSpPr>
          <p:cNvPr id="3" name="Content Placeholder 2"/>
          <p:cNvSpPr>
            <a:spLocks noGrp="1"/>
          </p:cNvSpPr>
          <p:nvPr>
            <p:ph idx="1"/>
          </p:nvPr>
        </p:nvSpPr>
        <p:spPr/>
        <p:txBody>
          <a:bodyPr/>
          <a:lstStyle/>
          <a:p>
            <a:r>
              <a:rPr lang="en-US" dirty="0" smtClean="0"/>
              <a:t>Powerful writing </a:t>
            </a:r>
          </a:p>
          <a:p>
            <a:r>
              <a:rPr lang="en-US" dirty="0" smtClean="0"/>
              <a:t>Powerful speech </a:t>
            </a:r>
          </a:p>
          <a:p>
            <a:r>
              <a:rPr lang="en-US" dirty="0" smtClean="0"/>
              <a:t>Ability to create relationships with other </a:t>
            </a:r>
          </a:p>
          <a:p>
            <a:r>
              <a:rPr lang="en-US" dirty="0" smtClean="0"/>
              <a:t>Ability to build strong relationships with the community through her artistic work</a:t>
            </a:r>
          </a:p>
          <a:p>
            <a:r>
              <a:rPr lang="en-US" dirty="0" smtClean="0"/>
              <a:t>Ability to work with leaders and adapt to changing conditions </a:t>
            </a:r>
            <a:endParaRPr lang="en-US" dirty="0"/>
          </a:p>
        </p:txBody>
      </p:sp>
    </p:spTree>
    <p:extLst>
      <p:ext uri="{BB962C8B-B14F-4D97-AF65-F5344CB8AC3E}">
        <p14:creationId xmlns:p14="http://schemas.microsoft.com/office/powerpoint/2010/main" val="3218250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Development </a:t>
            </a:r>
            <a:endParaRPr lang="en-US" dirty="0"/>
          </a:p>
        </p:txBody>
      </p:sp>
      <p:sp>
        <p:nvSpPr>
          <p:cNvPr id="3" name="Content Placeholder 2"/>
          <p:cNvSpPr>
            <a:spLocks noGrp="1"/>
          </p:cNvSpPr>
          <p:nvPr>
            <p:ph idx="1"/>
          </p:nvPr>
        </p:nvSpPr>
        <p:spPr/>
        <p:txBody>
          <a:bodyPr/>
          <a:lstStyle/>
          <a:p>
            <a:r>
              <a:rPr lang="en-US" dirty="0" smtClean="0"/>
              <a:t>Allowing for  </a:t>
            </a:r>
            <a:endParaRPr lang="en-US" dirty="0"/>
          </a:p>
        </p:txBody>
      </p:sp>
    </p:spTree>
    <p:extLst>
      <p:ext uri="{BB962C8B-B14F-4D97-AF65-F5344CB8AC3E}">
        <p14:creationId xmlns:p14="http://schemas.microsoft.com/office/powerpoint/2010/main" val="1316012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and Awards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2396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Life </a:t>
            </a:r>
            <a:endParaRPr lang="en-US" dirty="0"/>
          </a:p>
        </p:txBody>
      </p:sp>
      <p:sp>
        <p:nvSpPr>
          <p:cNvPr id="3" name="Content Placeholder 2"/>
          <p:cNvSpPr>
            <a:spLocks noGrp="1"/>
          </p:cNvSpPr>
          <p:nvPr>
            <p:ph idx="1"/>
          </p:nvPr>
        </p:nvSpPr>
        <p:spPr/>
        <p:txBody>
          <a:bodyPr/>
          <a:lstStyle/>
          <a:p>
            <a:r>
              <a:rPr lang="en-US" dirty="0" smtClean="0"/>
              <a:t>Born in St. Louis, Missouri – Marguerite Annie Johnson </a:t>
            </a:r>
          </a:p>
          <a:p>
            <a:r>
              <a:rPr lang="en-US" dirty="0" smtClean="0"/>
              <a:t>Raised in Stamps, Arkansas </a:t>
            </a:r>
          </a:p>
          <a:p>
            <a:r>
              <a:rPr lang="en-US" dirty="0" smtClean="0"/>
              <a:t>Suffered trauma at the age of 7 and fell mute for five years </a:t>
            </a:r>
          </a:p>
          <a:p>
            <a:r>
              <a:rPr lang="en-US" dirty="0" smtClean="0"/>
              <a:t>At age 13, she began to speak again </a:t>
            </a:r>
          </a:p>
          <a:p>
            <a:r>
              <a:rPr lang="en-US" dirty="0" smtClean="0"/>
              <a:t>Studied dance and drama at San Francisco’s Leadership School</a:t>
            </a:r>
          </a:p>
          <a:p>
            <a:r>
              <a:rPr lang="en-US" dirty="0" smtClean="0"/>
              <a:t>At the age of 16, she dropped out of high school to become the first female cable car conductor in San Francisco and had her first child, Guy. </a:t>
            </a:r>
          </a:p>
        </p:txBody>
      </p:sp>
      <p:pic>
        <p:nvPicPr>
          <p:cNvPr id="4" name="Picture 3"/>
          <p:cNvPicPr>
            <a:picLocks noChangeAspect="1"/>
          </p:cNvPicPr>
          <p:nvPr/>
        </p:nvPicPr>
        <p:blipFill>
          <a:blip r:embed="rId2"/>
          <a:stretch>
            <a:fillRect/>
          </a:stretch>
        </p:blipFill>
        <p:spPr>
          <a:xfrm>
            <a:off x="9488062" y="423165"/>
            <a:ext cx="2114550" cy="2867025"/>
          </a:xfrm>
          <a:prstGeom prst="rect">
            <a:avLst/>
          </a:prstGeom>
        </p:spPr>
      </p:pic>
      <p:pic>
        <p:nvPicPr>
          <p:cNvPr id="5" name="Picture 4"/>
          <p:cNvPicPr>
            <a:picLocks noChangeAspect="1"/>
          </p:cNvPicPr>
          <p:nvPr/>
        </p:nvPicPr>
        <p:blipFill>
          <a:blip r:embed="rId3"/>
          <a:stretch>
            <a:fillRect/>
          </a:stretch>
        </p:blipFill>
        <p:spPr>
          <a:xfrm>
            <a:off x="8890657" y="4809844"/>
            <a:ext cx="3019425" cy="1685925"/>
          </a:xfrm>
          <a:prstGeom prst="rect">
            <a:avLst/>
          </a:prstGeom>
        </p:spPr>
      </p:pic>
      <p:sp>
        <p:nvSpPr>
          <p:cNvPr id="6" name="TextBox 5"/>
          <p:cNvSpPr txBox="1"/>
          <p:nvPr/>
        </p:nvSpPr>
        <p:spPr>
          <a:xfrm>
            <a:off x="9488062" y="3290190"/>
            <a:ext cx="2114550" cy="338554"/>
          </a:xfrm>
          <a:prstGeom prst="rect">
            <a:avLst/>
          </a:prstGeom>
          <a:noFill/>
        </p:spPr>
        <p:txBody>
          <a:bodyPr wrap="square" rtlCol="0">
            <a:spAutoFit/>
          </a:bodyPr>
          <a:lstStyle/>
          <a:p>
            <a:r>
              <a:rPr lang="en-US" sz="900" dirty="0" smtClean="0"/>
              <a:t>Maya Angelou at Age 7 – </a:t>
            </a:r>
            <a:r>
              <a:rPr lang="en-US" sz="700" dirty="0" smtClean="0"/>
              <a:t>Photo from Academy of Leadership.org</a:t>
            </a:r>
            <a:endParaRPr lang="en-US" sz="700" dirty="0"/>
          </a:p>
        </p:txBody>
      </p:sp>
      <p:sp>
        <p:nvSpPr>
          <p:cNvPr id="7" name="TextBox 6"/>
          <p:cNvSpPr txBox="1"/>
          <p:nvPr/>
        </p:nvSpPr>
        <p:spPr>
          <a:xfrm>
            <a:off x="8858250" y="6495769"/>
            <a:ext cx="2114550" cy="338554"/>
          </a:xfrm>
          <a:prstGeom prst="rect">
            <a:avLst/>
          </a:prstGeom>
          <a:noFill/>
        </p:spPr>
        <p:txBody>
          <a:bodyPr wrap="square" rtlCol="0">
            <a:spAutoFit/>
          </a:bodyPr>
          <a:lstStyle/>
          <a:p>
            <a:r>
              <a:rPr lang="en-US" sz="900" dirty="0" smtClean="0"/>
              <a:t>Maya Angelou at Age 14 – </a:t>
            </a:r>
            <a:r>
              <a:rPr lang="en-US" sz="700" dirty="0" smtClean="0"/>
              <a:t>Photo from Academy of Leadership.org</a:t>
            </a:r>
            <a:endParaRPr lang="en-US" sz="700" dirty="0"/>
          </a:p>
        </p:txBody>
      </p:sp>
      <p:sp>
        <p:nvSpPr>
          <p:cNvPr id="8" name="TextBox 7"/>
          <p:cNvSpPr txBox="1"/>
          <p:nvPr/>
        </p:nvSpPr>
        <p:spPr>
          <a:xfrm>
            <a:off x="925551" y="6264937"/>
            <a:ext cx="4716966" cy="200055"/>
          </a:xfrm>
          <a:prstGeom prst="rect">
            <a:avLst/>
          </a:prstGeom>
          <a:noFill/>
        </p:spPr>
        <p:txBody>
          <a:bodyPr wrap="square" rtlCol="0">
            <a:spAutoFit/>
          </a:bodyPr>
          <a:lstStyle/>
          <a:p>
            <a:r>
              <a:rPr lang="en-US" sz="700" dirty="0" smtClean="0"/>
              <a:t>*Source: Academy of Achievement – academyofachievement.org/achiever/</a:t>
            </a:r>
            <a:r>
              <a:rPr lang="en-US" sz="700" dirty="0" err="1" smtClean="0"/>
              <a:t>maya-angelou</a:t>
            </a:r>
            <a:r>
              <a:rPr lang="en-US" sz="700" dirty="0" smtClean="0"/>
              <a:t>/</a:t>
            </a:r>
            <a:endParaRPr lang="en-US" sz="700" dirty="0"/>
          </a:p>
        </p:txBody>
      </p:sp>
    </p:spTree>
    <p:extLst>
      <p:ext uri="{BB962C8B-B14F-4D97-AF65-F5344CB8AC3E}">
        <p14:creationId xmlns:p14="http://schemas.microsoft.com/office/powerpoint/2010/main" val="98148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1950’s </a:t>
            </a:r>
            <a:endParaRPr lang="en-US" dirty="0"/>
          </a:p>
        </p:txBody>
      </p:sp>
      <p:sp>
        <p:nvSpPr>
          <p:cNvPr id="3" name="Content Placeholder 2"/>
          <p:cNvSpPr>
            <a:spLocks noGrp="1"/>
          </p:cNvSpPr>
          <p:nvPr>
            <p:ph idx="1"/>
          </p:nvPr>
        </p:nvSpPr>
        <p:spPr/>
        <p:txBody>
          <a:bodyPr/>
          <a:lstStyle/>
          <a:p>
            <a:r>
              <a:rPr lang="en-US" dirty="0" smtClean="0"/>
              <a:t>In 1952, she married a Greek sailor named Anastasios Angelopulos</a:t>
            </a:r>
          </a:p>
          <a:p>
            <a:r>
              <a:rPr lang="en-US" dirty="0" smtClean="0"/>
              <a:t>Her marriage did not last throughout the 50’s, however her career flourished during this time with accomplishments such as </a:t>
            </a:r>
          </a:p>
          <a:p>
            <a:pPr lvl="1"/>
            <a:r>
              <a:rPr lang="en-US" dirty="0" smtClean="0"/>
              <a:t>A cast member in the European production of </a:t>
            </a:r>
            <a:r>
              <a:rPr lang="en-US" b="1" dirty="0" smtClean="0"/>
              <a:t>Porgy and Bess </a:t>
            </a:r>
            <a:r>
              <a:rPr lang="en-US" dirty="0" smtClean="0"/>
              <a:t>in 1954 and 1955</a:t>
            </a:r>
          </a:p>
          <a:p>
            <a:pPr lvl="1"/>
            <a:r>
              <a:rPr lang="en-US" dirty="0" smtClean="0"/>
              <a:t>Studied dance with Martha Graham and performed with Alvin Ailey on television variety shows</a:t>
            </a:r>
          </a:p>
          <a:p>
            <a:pPr lvl="1"/>
            <a:r>
              <a:rPr lang="en-US" dirty="0" smtClean="0"/>
              <a:t>Recorded her first album </a:t>
            </a:r>
            <a:r>
              <a:rPr lang="en-US" b="1" dirty="0" smtClean="0"/>
              <a:t>Calypso Lady </a:t>
            </a:r>
            <a:r>
              <a:rPr lang="en-US" dirty="0" smtClean="0"/>
              <a:t>in 1957</a:t>
            </a:r>
          </a:p>
          <a:p>
            <a:pPr marL="530352" lvl="1" indent="0">
              <a:buNone/>
            </a:pPr>
            <a:endParaRPr lang="en-US" dirty="0"/>
          </a:p>
        </p:txBody>
      </p:sp>
      <p:pic>
        <p:nvPicPr>
          <p:cNvPr id="5" name="Picture 4"/>
          <p:cNvPicPr>
            <a:picLocks noChangeAspect="1"/>
          </p:cNvPicPr>
          <p:nvPr/>
        </p:nvPicPr>
        <p:blipFill>
          <a:blip r:embed="rId2"/>
          <a:stretch>
            <a:fillRect/>
          </a:stretch>
        </p:blipFill>
        <p:spPr>
          <a:xfrm>
            <a:off x="9945561" y="4076700"/>
            <a:ext cx="2054477" cy="2689882"/>
          </a:xfrm>
          <a:prstGeom prst="rect">
            <a:avLst/>
          </a:prstGeom>
        </p:spPr>
      </p:pic>
      <p:sp>
        <p:nvSpPr>
          <p:cNvPr id="6" name="TextBox 5"/>
          <p:cNvSpPr txBox="1"/>
          <p:nvPr/>
        </p:nvSpPr>
        <p:spPr>
          <a:xfrm>
            <a:off x="941615" y="6398752"/>
            <a:ext cx="4716966" cy="200055"/>
          </a:xfrm>
          <a:prstGeom prst="rect">
            <a:avLst/>
          </a:prstGeom>
          <a:noFill/>
        </p:spPr>
        <p:txBody>
          <a:bodyPr wrap="square" rtlCol="0">
            <a:spAutoFit/>
          </a:bodyPr>
          <a:lstStyle/>
          <a:p>
            <a:r>
              <a:rPr lang="en-US" sz="700" dirty="0" smtClean="0"/>
              <a:t>*Source: Academy of Achievement – academyofachievement.org/achiever/</a:t>
            </a:r>
            <a:r>
              <a:rPr lang="en-US" sz="700" dirty="0" err="1" smtClean="0"/>
              <a:t>maya-angelou</a:t>
            </a:r>
            <a:r>
              <a:rPr lang="en-US" sz="700" dirty="0" smtClean="0"/>
              <a:t>/</a:t>
            </a:r>
            <a:endParaRPr lang="en-US" sz="700" dirty="0"/>
          </a:p>
        </p:txBody>
      </p:sp>
    </p:spTree>
    <p:extLst>
      <p:ext uri="{BB962C8B-B14F-4D97-AF65-F5344CB8AC3E}">
        <p14:creationId xmlns:p14="http://schemas.microsoft.com/office/powerpoint/2010/main" val="99106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1960’s </a:t>
            </a:r>
            <a:endParaRPr lang="en-US" dirty="0"/>
          </a:p>
        </p:txBody>
      </p:sp>
      <p:sp>
        <p:nvSpPr>
          <p:cNvPr id="3" name="Content Placeholder 2"/>
          <p:cNvSpPr>
            <a:spLocks noGrp="1"/>
          </p:cNvSpPr>
          <p:nvPr>
            <p:ph idx="1"/>
          </p:nvPr>
        </p:nvSpPr>
        <p:spPr/>
        <p:txBody>
          <a:bodyPr/>
          <a:lstStyle/>
          <a:p>
            <a:r>
              <a:rPr lang="en-US" dirty="0" smtClean="0"/>
              <a:t>Writing career was thriving by this point and Maya moved to NYC</a:t>
            </a:r>
          </a:p>
          <a:p>
            <a:r>
              <a:rPr lang="en-US" dirty="0" smtClean="0"/>
              <a:t>Joined the Harlem Writers Guild and performed in Off-Broadway productions</a:t>
            </a:r>
          </a:p>
          <a:p>
            <a:r>
              <a:rPr lang="en-US" dirty="0" smtClean="0"/>
              <a:t>Moved to Cairo, Egypt with South African civil rights activist Vusumzi Make and worked as the English Language editor for The Arab Observer </a:t>
            </a:r>
          </a:p>
          <a:p>
            <a:r>
              <a:rPr lang="en-US" dirty="0" smtClean="0"/>
              <a:t>Later moved to Ghana where she joined a group of African American expatriates and taught at the University of Ghana’s School of Music and Drama</a:t>
            </a:r>
          </a:p>
          <a:p>
            <a:endParaRPr lang="en-US" dirty="0"/>
          </a:p>
        </p:txBody>
      </p:sp>
      <p:pic>
        <p:nvPicPr>
          <p:cNvPr id="4" name="Picture 3"/>
          <p:cNvPicPr>
            <a:picLocks noChangeAspect="1"/>
          </p:cNvPicPr>
          <p:nvPr/>
        </p:nvPicPr>
        <p:blipFill>
          <a:blip r:embed="rId2"/>
          <a:stretch>
            <a:fillRect/>
          </a:stretch>
        </p:blipFill>
        <p:spPr>
          <a:xfrm>
            <a:off x="10013557" y="189570"/>
            <a:ext cx="1918485" cy="2729609"/>
          </a:xfrm>
          <a:prstGeom prst="rect">
            <a:avLst/>
          </a:prstGeom>
        </p:spPr>
      </p:pic>
      <p:pic>
        <p:nvPicPr>
          <p:cNvPr id="5" name="Picture 4"/>
          <p:cNvPicPr>
            <a:picLocks noChangeAspect="1"/>
          </p:cNvPicPr>
          <p:nvPr/>
        </p:nvPicPr>
        <p:blipFill>
          <a:blip r:embed="rId3"/>
          <a:stretch>
            <a:fillRect/>
          </a:stretch>
        </p:blipFill>
        <p:spPr>
          <a:xfrm>
            <a:off x="914402" y="4773667"/>
            <a:ext cx="2029522" cy="1983972"/>
          </a:xfrm>
          <a:prstGeom prst="rect">
            <a:avLst/>
          </a:prstGeom>
        </p:spPr>
      </p:pic>
      <p:sp>
        <p:nvSpPr>
          <p:cNvPr id="6" name="TextBox 5"/>
          <p:cNvSpPr txBox="1"/>
          <p:nvPr/>
        </p:nvSpPr>
        <p:spPr>
          <a:xfrm>
            <a:off x="3272220" y="6432206"/>
            <a:ext cx="4716966" cy="200055"/>
          </a:xfrm>
          <a:prstGeom prst="rect">
            <a:avLst/>
          </a:prstGeom>
          <a:noFill/>
        </p:spPr>
        <p:txBody>
          <a:bodyPr wrap="square" rtlCol="0">
            <a:spAutoFit/>
          </a:bodyPr>
          <a:lstStyle/>
          <a:p>
            <a:r>
              <a:rPr lang="en-US" sz="700" dirty="0" smtClean="0"/>
              <a:t>*Source: Academy of Achievement – academyofachievement.org/achiever/</a:t>
            </a:r>
            <a:r>
              <a:rPr lang="en-US" sz="700" dirty="0" err="1" smtClean="0"/>
              <a:t>maya-angelou</a:t>
            </a:r>
            <a:r>
              <a:rPr lang="en-US" sz="700" dirty="0" smtClean="0"/>
              <a:t>/</a:t>
            </a:r>
            <a:endParaRPr lang="en-US" sz="700" dirty="0"/>
          </a:p>
        </p:txBody>
      </p:sp>
    </p:spTree>
    <p:extLst>
      <p:ext uri="{BB962C8B-B14F-4D97-AF65-F5344CB8AC3E}">
        <p14:creationId xmlns:p14="http://schemas.microsoft.com/office/powerpoint/2010/main" val="309001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190" y="2932771"/>
            <a:ext cx="5475249" cy="369332"/>
          </a:xfrm>
          <a:prstGeom prst="rect">
            <a:avLst/>
          </a:prstGeom>
          <a:noFill/>
        </p:spPr>
        <p:txBody>
          <a:bodyPr wrap="square" rtlCol="0">
            <a:spAutoFit/>
          </a:bodyPr>
          <a:lstStyle/>
          <a:p>
            <a:r>
              <a:rPr lang="en-US" dirty="0" smtClean="0"/>
              <a:t>Insert Quote </a:t>
            </a:r>
            <a:endParaRPr lang="en-US" dirty="0"/>
          </a:p>
        </p:txBody>
      </p:sp>
    </p:spTree>
    <p:extLst>
      <p:ext uri="{BB962C8B-B14F-4D97-AF65-F5344CB8AC3E}">
        <p14:creationId xmlns:p14="http://schemas.microsoft.com/office/powerpoint/2010/main" val="2286656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Activism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one of Malcom X’s visits to Ghana, Maya Angelou met him and began to correspond with him helping his views evolve from the racially polarized thinking of his youth to the more inclusive vision of his maturity</a:t>
            </a:r>
          </a:p>
          <a:p>
            <a:r>
              <a:rPr lang="en-US" dirty="0" smtClean="0"/>
              <a:t>Returned to the U.S. in 1964 to help Malcom X build his new organization however shortly after her arrival he was assassinated and his plans for an organization never came to fruition</a:t>
            </a:r>
          </a:p>
          <a:p>
            <a:r>
              <a:rPr lang="en-US" dirty="0" smtClean="0"/>
              <a:t>Began to work with Dr. Martin Luther King to help as the Northern Coordinator for the Southern Christian Leadership Conference </a:t>
            </a:r>
          </a:p>
          <a:p>
            <a:r>
              <a:rPr lang="en-US" dirty="0" smtClean="0"/>
              <a:t>After Dr. Martin Luther King’s assassination, she began to focus on her writing with the encouragement of author James Baldwin</a:t>
            </a:r>
          </a:p>
          <a:p>
            <a:pPr lvl="1"/>
            <a:r>
              <a:rPr lang="en-US" dirty="0" smtClean="0"/>
              <a:t>In 1970 – </a:t>
            </a:r>
            <a:r>
              <a:rPr lang="en-US" b="1" dirty="0" smtClean="0"/>
              <a:t>I Know Why the Caged Bird Sings </a:t>
            </a:r>
            <a:r>
              <a:rPr lang="en-US" dirty="0" smtClean="0"/>
              <a:t>was published making her a nationally renowned figure overnight</a:t>
            </a:r>
            <a:endParaRPr lang="en-US" dirty="0"/>
          </a:p>
        </p:txBody>
      </p:sp>
    </p:spTree>
    <p:extLst>
      <p:ext uri="{BB962C8B-B14F-4D97-AF65-F5344CB8AC3E}">
        <p14:creationId xmlns:p14="http://schemas.microsoft.com/office/powerpoint/2010/main" val="69150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190" y="2932771"/>
            <a:ext cx="5475249" cy="369332"/>
          </a:xfrm>
          <a:prstGeom prst="rect">
            <a:avLst/>
          </a:prstGeom>
          <a:noFill/>
        </p:spPr>
        <p:txBody>
          <a:bodyPr wrap="square" rtlCol="0">
            <a:spAutoFit/>
          </a:bodyPr>
          <a:lstStyle/>
          <a:p>
            <a:r>
              <a:rPr lang="en-US" dirty="0" smtClean="0"/>
              <a:t>Insert Quote </a:t>
            </a:r>
            <a:endParaRPr lang="en-US" dirty="0"/>
          </a:p>
        </p:txBody>
      </p:sp>
    </p:spTree>
    <p:extLst>
      <p:ext uri="{BB962C8B-B14F-4D97-AF65-F5344CB8AC3E}">
        <p14:creationId xmlns:p14="http://schemas.microsoft.com/office/powerpoint/2010/main" val="208088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Maya Angelou – </a:t>
            </a:r>
            <a:br>
              <a:rPr lang="en-US" dirty="0" smtClean="0"/>
            </a:br>
            <a:r>
              <a:rPr lang="en-US" sz="3600" dirty="0" smtClean="0">
                <a:solidFill>
                  <a:srgbClr val="0070C0"/>
                </a:solidFill>
              </a:rPr>
              <a:t>Relationship Way </a:t>
            </a:r>
            <a:endParaRPr lang="en-US" dirty="0">
              <a:solidFill>
                <a:srgbClr val="0070C0"/>
              </a:solidFill>
            </a:endParaRPr>
          </a:p>
        </p:txBody>
      </p:sp>
      <p:sp>
        <p:nvSpPr>
          <p:cNvPr id="3" name="Content Placeholder 2"/>
          <p:cNvSpPr>
            <a:spLocks noGrp="1"/>
          </p:cNvSpPr>
          <p:nvPr>
            <p:ph idx="1"/>
          </p:nvPr>
        </p:nvSpPr>
        <p:spPr/>
        <p:txBody>
          <a:bodyPr numCol="2"/>
          <a:lstStyle/>
          <a:p>
            <a:r>
              <a:rPr lang="en-US" dirty="0" smtClean="0"/>
              <a:t>Devotion to relationships</a:t>
            </a:r>
          </a:p>
          <a:p>
            <a:r>
              <a:rPr lang="en-US" dirty="0" smtClean="0"/>
              <a:t>Cultivate Potential </a:t>
            </a:r>
          </a:p>
          <a:p>
            <a:r>
              <a:rPr lang="en-US" dirty="0" smtClean="0"/>
              <a:t>Optimistic</a:t>
            </a:r>
          </a:p>
          <a:p>
            <a:r>
              <a:rPr lang="en-US" dirty="0" smtClean="0"/>
              <a:t>Growth Oriented</a:t>
            </a:r>
          </a:p>
          <a:p>
            <a:r>
              <a:rPr lang="en-US" dirty="0" smtClean="0"/>
              <a:t>Inspirational </a:t>
            </a:r>
          </a:p>
          <a:p>
            <a:r>
              <a:rPr lang="en-US" dirty="0" smtClean="0"/>
              <a:t>Expressive</a:t>
            </a:r>
          </a:p>
          <a:p>
            <a:endParaRPr lang="en-US" dirty="0" smtClean="0"/>
          </a:p>
          <a:p>
            <a:endParaRPr lang="en-US" dirty="0"/>
          </a:p>
          <a:p>
            <a:r>
              <a:rPr lang="en-US" dirty="0" smtClean="0"/>
              <a:t>Writing and Speaking with a flair </a:t>
            </a:r>
          </a:p>
          <a:p>
            <a:r>
              <a:rPr lang="en-US" dirty="0" smtClean="0"/>
              <a:t>Assumes creative roles </a:t>
            </a:r>
          </a:p>
          <a:p>
            <a:r>
              <a:rPr lang="en-US" dirty="0" smtClean="0"/>
              <a:t>Seeks harmony</a:t>
            </a:r>
          </a:p>
          <a:p>
            <a:r>
              <a:rPr lang="en-US" dirty="0" smtClean="0"/>
              <a:t>Sensitive</a:t>
            </a:r>
          </a:p>
          <a:p>
            <a:r>
              <a:rPr lang="en-US" dirty="0" smtClean="0"/>
              <a:t>Imaginative </a:t>
            </a:r>
          </a:p>
          <a:p>
            <a:r>
              <a:rPr lang="en-US" dirty="0" smtClean="0"/>
              <a:t>Romantic </a:t>
            </a:r>
            <a:endParaRPr lang="en-US" dirty="0"/>
          </a:p>
        </p:txBody>
      </p:sp>
      <p:sp>
        <p:nvSpPr>
          <p:cNvPr id="4" name="TextBox 3"/>
          <p:cNvSpPr txBox="1"/>
          <p:nvPr/>
        </p:nvSpPr>
        <p:spPr>
          <a:xfrm>
            <a:off x="1761893" y="5207620"/>
            <a:ext cx="8307658" cy="1015663"/>
          </a:xfrm>
          <a:prstGeom prst="rect">
            <a:avLst/>
          </a:prstGeom>
          <a:noFill/>
        </p:spPr>
        <p:txBody>
          <a:bodyPr wrap="square" rtlCol="0">
            <a:spAutoFit/>
          </a:bodyPr>
          <a:lstStyle/>
          <a:p>
            <a:r>
              <a:rPr lang="en-US" sz="2000" i="1" dirty="0" smtClean="0">
                <a:latin typeface="Adobe Devanagari" panose="02040503050201020203" pitchFamily="18" charset="0"/>
                <a:cs typeface="Adobe Devanagari" panose="02040503050201020203" pitchFamily="18" charset="0"/>
              </a:rPr>
              <a:t>“I’ve learned that people will forget what you said, people will forget what you did, but people will never forget how you made them feel.”</a:t>
            </a:r>
          </a:p>
          <a:p>
            <a:r>
              <a:rPr lang="en-US" sz="2000" i="1" dirty="0">
                <a:latin typeface="Adobe Devanagari" panose="02040503050201020203" pitchFamily="18" charset="0"/>
                <a:cs typeface="Adobe Devanagari" panose="02040503050201020203" pitchFamily="18" charset="0"/>
              </a:rPr>
              <a:t>	</a:t>
            </a:r>
            <a:r>
              <a:rPr lang="en-US" sz="2000" i="1" dirty="0" smtClean="0">
                <a:latin typeface="Adobe Devanagari" panose="02040503050201020203" pitchFamily="18" charset="0"/>
                <a:cs typeface="Adobe Devanagari" panose="02040503050201020203" pitchFamily="18" charset="0"/>
              </a:rPr>
              <a:t>-Maya Angelou </a:t>
            </a:r>
            <a:endParaRPr lang="en-US" sz="2000" i="1" dirty="0">
              <a:latin typeface="Adobe Devanagari" panose="02040503050201020203" pitchFamily="18" charset="0"/>
              <a:cs typeface="Adobe Devanagari" panose="02040503050201020203" pitchFamily="18" charset="0"/>
            </a:endParaRPr>
          </a:p>
        </p:txBody>
      </p:sp>
      <p:sp>
        <p:nvSpPr>
          <p:cNvPr id="5" name="TextBox 4"/>
          <p:cNvSpPr txBox="1"/>
          <p:nvPr/>
        </p:nvSpPr>
        <p:spPr>
          <a:xfrm>
            <a:off x="785499" y="6554870"/>
            <a:ext cx="4716966" cy="200055"/>
          </a:xfrm>
          <a:prstGeom prst="rect">
            <a:avLst/>
          </a:prstGeom>
          <a:noFill/>
        </p:spPr>
        <p:txBody>
          <a:bodyPr wrap="square" rtlCol="0">
            <a:spAutoFit/>
          </a:bodyPr>
          <a:lstStyle/>
          <a:p>
            <a:r>
              <a:rPr lang="en-US" sz="700" dirty="0" smtClean="0"/>
              <a:t>*Personality Resource International Canada, 2006</a:t>
            </a:r>
            <a:endParaRPr lang="en-US" sz="700" dirty="0"/>
          </a:p>
        </p:txBody>
      </p:sp>
    </p:spTree>
    <p:extLst>
      <p:ext uri="{BB962C8B-B14F-4D97-AF65-F5344CB8AC3E}">
        <p14:creationId xmlns:p14="http://schemas.microsoft.com/office/powerpoint/2010/main" val="1678976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190" y="2932771"/>
            <a:ext cx="5475249" cy="369332"/>
          </a:xfrm>
          <a:prstGeom prst="rect">
            <a:avLst/>
          </a:prstGeom>
          <a:noFill/>
        </p:spPr>
        <p:txBody>
          <a:bodyPr wrap="square" rtlCol="0">
            <a:spAutoFit/>
          </a:bodyPr>
          <a:lstStyle/>
          <a:p>
            <a:r>
              <a:rPr lang="en-US" dirty="0" smtClean="0"/>
              <a:t>Insert Quote </a:t>
            </a:r>
            <a:endParaRPr lang="en-US" dirty="0"/>
          </a:p>
        </p:txBody>
      </p:sp>
    </p:spTree>
    <p:extLst>
      <p:ext uri="{BB962C8B-B14F-4D97-AF65-F5344CB8AC3E}">
        <p14:creationId xmlns:p14="http://schemas.microsoft.com/office/powerpoint/2010/main" val="70342219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167</TotalTime>
  <Words>716</Words>
  <Application>Microsoft Office PowerPoint</Application>
  <PresentationFormat>Custom</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Crop</vt:lpstr>
      <vt:lpstr>Maya Angelou</vt:lpstr>
      <vt:lpstr>Early Life </vt:lpstr>
      <vt:lpstr>1950’s </vt:lpstr>
      <vt:lpstr>1960’s </vt:lpstr>
      <vt:lpstr>PowerPoint Presentation</vt:lpstr>
      <vt:lpstr>Activism </vt:lpstr>
      <vt:lpstr>PowerPoint Presentation</vt:lpstr>
      <vt:lpstr>Maya Angelou –  Relationship Way </vt:lpstr>
      <vt:lpstr>PowerPoint Presentation</vt:lpstr>
      <vt:lpstr>Adaptive Leadership</vt:lpstr>
      <vt:lpstr>Manger / Leader Qualities </vt:lpstr>
      <vt:lpstr>PowerPoint Presentation</vt:lpstr>
      <vt:lpstr>Affiliative Leadership </vt:lpstr>
      <vt:lpstr>Manger / Leader Qualities </vt:lpstr>
      <vt:lpstr>Areas of Strength </vt:lpstr>
      <vt:lpstr>Areas for Development </vt:lpstr>
      <vt:lpstr>Honors and Awards </vt:lpstr>
    </vt:vector>
  </TitlesOfParts>
  <Company>Bank of America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Maya Angelou</dc:title>
  <dc:creator>Swain, Elizabeth R</dc:creator>
  <cp:lastModifiedBy>Stephanie Weaver-Rogers</cp:lastModifiedBy>
  <cp:revision>21</cp:revision>
  <dcterms:created xsi:type="dcterms:W3CDTF">2018-04-18T11:48:19Z</dcterms:created>
  <dcterms:modified xsi:type="dcterms:W3CDTF">2018-05-11T14:09:59Z</dcterms:modified>
</cp:coreProperties>
</file>